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64" r:id="rId2"/>
    <p:sldId id="265" r:id="rId3"/>
    <p:sldId id="273" r:id="rId4"/>
    <p:sldId id="279" r:id="rId5"/>
    <p:sldId id="266" r:id="rId6"/>
    <p:sldId id="282" r:id="rId7"/>
    <p:sldId id="280" r:id="rId8"/>
    <p:sldId id="281" r:id="rId9"/>
    <p:sldId id="28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F53539-E341-400E-BF0F-29E9C4B181BB}" type="datetimeFigureOut">
              <a:rPr lang="en-IN" smtClean="0"/>
              <a:t>10-12-2021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85624C-4BD1-4458-8B6D-C25A599145B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973629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48D43-564E-495D-83AF-0B891A9A2334}" type="datetimeFigureOut">
              <a:rPr lang="en-IN" smtClean="0"/>
              <a:t>10-12-2021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45439-504F-498D-98B2-A40979D98CF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1341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48D43-564E-495D-83AF-0B891A9A2334}" type="datetimeFigureOut">
              <a:rPr lang="en-IN" smtClean="0"/>
              <a:t>10-12-2021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45439-504F-498D-98B2-A40979D98CF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44151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48D43-564E-495D-83AF-0B891A9A2334}" type="datetimeFigureOut">
              <a:rPr lang="en-IN" smtClean="0"/>
              <a:t>10-12-2021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45439-504F-498D-98B2-A40979D98CF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526833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48D43-564E-495D-83AF-0B891A9A2334}" type="datetimeFigureOut">
              <a:rPr lang="en-IN" smtClean="0"/>
              <a:t>10-12-2021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45439-504F-498D-98B2-A40979D98CF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560409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48D43-564E-495D-83AF-0B891A9A2334}" type="datetimeFigureOut">
              <a:rPr lang="en-IN" smtClean="0"/>
              <a:t>10-12-2021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45439-504F-498D-98B2-A40979D98CF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659003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48D43-564E-495D-83AF-0B891A9A2334}" type="datetimeFigureOut">
              <a:rPr lang="en-IN" smtClean="0"/>
              <a:t>10-12-2021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45439-504F-498D-98B2-A40979D98CF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411932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48D43-564E-495D-83AF-0B891A9A2334}" type="datetimeFigureOut">
              <a:rPr lang="en-IN" smtClean="0"/>
              <a:t>10-12-2021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45439-504F-498D-98B2-A40979D98CF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972478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48D43-564E-495D-83AF-0B891A9A2334}" type="datetimeFigureOut">
              <a:rPr lang="en-IN" smtClean="0"/>
              <a:t>10-12-2021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45439-504F-498D-98B2-A40979D98CF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879617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48D43-564E-495D-83AF-0B891A9A2334}" type="datetimeFigureOut">
              <a:rPr lang="en-IN" smtClean="0"/>
              <a:t>10-12-2021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45439-504F-498D-98B2-A40979D98CF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382164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48D43-564E-495D-83AF-0B891A9A2334}" type="datetimeFigureOut">
              <a:rPr lang="en-IN" smtClean="0"/>
              <a:t>10-12-2021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45439-504F-498D-98B2-A40979D98CF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34541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48D43-564E-495D-83AF-0B891A9A2334}" type="datetimeFigureOut">
              <a:rPr lang="en-IN" smtClean="0"/>
              <a:t>10-12-2021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45439-504F-498D-98B2-A40979D98CF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629039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748D43-564E-495D-83AF-0B891A9A2334}" type="datetimeFigureOut">
              <a:rPr lang="en-IN" smtClean="0"/>
              <a:t>10-12-2021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245439-504F-498D-98B2-A40979D98CF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851283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7504" y="2492896"/>
            <a:ext cx="878497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Biochemistry of </a:t>
            </a:r>
            <a:r>
              <a:rPr lang="en-IN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Haemolymph</a:t>
            </a:r>
            <a:endParaRPr lang="en-IN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00989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404664"/>
            <a:ext cx="8568952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28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Haemolymph</a:t>
            </a:r>
            <a:endParaRPr lang="en-IN" sz="28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IN" dirty="0">
                <a:latin typeface="Times New Roman" pitchFamily="18" charset="0"/>
                <a:cs typeface="Times New Roman" pitchFamily="18" charset="0"/>
              </a:rPr>
              <a:t>The  blood, or  </a:t>
            </a:r>
            <a:r>
              <a:rPr lang="en-IN" dirty="0" err="1">
                <a:latin typeface="Times New Roman" pitchFamily="18" charset="0"/>
                <a:cs typeface="Times New Roman" pitchFamily="18" charset="0"/>
              </a:rPr>
              <a:t>hemolymph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, circulates  </a:t>
            </a:r>
            <a:r>
              <a:rPr lang="en-IN" dirty="0">
                <a:latin typeface="Times New Roman" pitchFamily="18" charset="0"/>
                <a:cs typeface="Times New Roman" pitchFamily="18" charset="0"/>
              </a:rPr>
              <a:t>round  the 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body, bathing </a:t>
            </a:r>
            <a:r>
              <a:rPr lang="en-IN" dirty="0">
                <a:latin typeface="Times New Roman" pitchFamily="18" charset="0"/>
                <a:cs typeface="Times New Roman" pitchFamily="18" charset="0"/>
              </a:rPr>
              <a:t>the tissues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directly</a:t>
            </a:r>
          </a:p>
          <a:p>
            <a:pPr marL="285750" indent="-28575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It </a:t>
            </a:r>
            <a:r>
              <a:rPr lang="en-IN" dirty="0">
                <a:latin typeface="Times New Roman" pitchFamily="18" charset="0"/>
                <a:cs typeface="Times New Roman" pitchFamily="18" charset="0"/>
              </a:rPr>
              <a:t>consists of a fluid plasma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in which </a:t>
            </a:r>
            <a:r>
              <a:rPr lang="en-IN" dirty="0">
                <a:latin typeface="Times New Roman" pitchFamily="18" charset="0"/>
                <a:cs typeface="Times New Roman" pitchFamily="18" charset="0"/>
              </a:rPr>
              <a:t>blood cells, </a:t>
            </a:r>
            <a:r>
              <a:rPr lang="en-IN" dirty="0" err="1">
                <a:latin typeface="Times New Roman" pitchFamily="18" charset="0"/>
                <a:cs typeface="Times New Roman" pitchFamily="18" charset="0"/>
              </a:rPr>
              <a:t>hemocytes</a:t>
            </a:r>
            <a:r>
              <a:rPr lang="en-IN" dirty="0">
                <a:latin typeface="Times New Roman" pitchFamily="18" charset="0"/>
                <a:cs typeface="Times New Roman" pitchFamily="18" charset="0"/>
              </a:rPr>
              <a:t>, are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suspended</a:t>
            </a:r>
          </a:p>
          <a:p>
            <a:pPr marL="285750" indent="-28575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The plasma, because </a:t>
            </a:r>
            <a:r>
              <a:rPr lang="en-IN" dirty="0">
                <a:latin typeface="Times New Roman" pitchFamily="18" charset="0"/>
                <a:cs typeface="Times New Roman" pitchFamily="18" charset="0"/>
              </a:rPr>
              <a:t>of its function of maintaining the tissues throughout the body, contains many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chemicals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Plasma contain 85% water, is usually slightly acidic and includes inorganic ions, proteins, amino acids, fats, sugars organic acids and other substances in variable amounts</a:t>
            </a:r>
          </a:p>
          <a:p>
            <a:pPr marL="285750" indent="-28575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IN" dirty="0">
                <a:latin typeface="Times New Roman" pitchFamily="18" charset="0"/>
                <a:cs typeface="Times New Roman" pitchFamily="18" charset="0"/>
              </a:rPr>
              <a:t>The pH of insect </a:t>
            </a:r>
            <a:r>
              <a:rPr lang="en-IN" dirty="0" err="1">
                <a:latin typeface="Times New Roman" pitchFamily="18" charset="0"/>
                <a:cs typeface="Times New Roman" pitchFamily="18" charset="0"/>
              </a:rPr>
              <a:t>hemolymph</a:t>
            </a:r>
            <a:r>
              <a:rPr lang="en-IN" dirty="0">
                <a:latin typeface="Times New Roman" pitchFamily="18" charset="0"/>
                <a:cs typeface="Times New Roman" pitchFamily="18" charset="0"/>
              </a:rPr>
              <a:t> is usually between 6.4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and 6.8</a:t>
            </a:r>
            <a:r>
              <a:rPr lang="en-IN" dirty="0">
                <a:latin typeface="Times New Roman" pitchFamily="18" charset="0"/>
                <a:cs typeface="Times New Roman" pitchFamily="18" charset="0"/>
              </a:rPr>
              <a:t>, although slightly alkaline values have been recorded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in a  </a:t>
            </a:r>
            <a:r>
              <a:rPr lang="en-IN" dirty="0">
                <a:latin typeface="Times New Roman" pitchFamily="18" charset="0"/>
                <a:cs typeface="Times New Roman" pitchFamily="18" charset="0"/>
              </a:rPr>
              <a:t>dragonfly  larva  and  in  the  larva  of the 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midge, </a:t>
            </a:r>
            <a:r>
              <a:rPr lang="en-IN" dirty="0" err="1" smtClean="0">
                <a:latin typeface="Times New Roman" pitchFamily="18" charset="0"/>
                <a:cs typeface="Times New Roman" pitchFamily="18" charset="0"/>
              </a:rPr>
              <a:t>Chironomus</a:t>
            </a:r>
            <a:endParaRPr lang="en-IN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1768034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9512" y="116632"/>
            <a:ext cx="8856984" cy="67556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Hemolymph</a:t>
            </a:r>
            <a:r>
              <a:rPr lang="en-IN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volume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Ø"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It is expressed </a:t>
            </a:r>
            <a:r>
              <a:rPr lang="en-IN" dirty="0">
                <a:latin typeface="Times New Roman" pitchFamily="18" charset="0"/>
                <a:cs typeface="Times New Roman" pitchFamily="18" charset="0"/>
              </a:rPr>
              <a:t>as a percentage of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the total  </a:t>
            </a:r>
            <a:r>
              <a:rPr lang="en-IN" dirty="0">
                <a:latin typeface="Times New Roman" pitchFamily="18" charset="0"/>
                <a:cs typeface="Times New Roman" pitchFamily="18" charset="0"/>
              </a:rPr>
              <a:t>body  weight  of the  insect, varies  with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insect species and physiological state significantly, </a:t>
            </a:r>
            <a:r>
              <a:rPr lang="en-IN" dirty="0" err="1" smtClean="0">
                <a:latin typeface="Times New Roman" pitchFamily="18" charset="0"/>
                <a:cs typeface="Times New Roman" pitchFamily="18" charset="0"/>
              </a:rPr>
              <a:t>eg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marL="400050" indent="-400050">
              <a:lnSpc>
                <a:spcPct val="150000"/>
              </a:lnSpc>
              <a:buFont typeface="+mj-lt"/>
              <a:buAutoNum type="romanUcPeriod"/>
            </a:pPr>
            <a:r>
              <a:rPr lang="en-IN" dirty="0" err="1" smtClean="0">
                <a:latin typeface="Times New Roman" pitchFamily="18" charset="0"/>
                <a:cs typeface="Times New Roman" pitchFamily="18" charset="0"/>
              </a:rPr>
              <a:t>Tenebrionid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 beetle, </a:t>
            </a:r>
            <a:r>
              <a:rPr lang="en-IN" dirty="0" err="1" smtClean="0">
                <a:latin typeface="Times New Roman" pitchFamily="18" charset="0"/>
                <a:cs typeface="Times New Roman" pitchFamily="18" charset="0"/>
              </a:rPr>
              <a:t>Onymachus</a:t>
            </a:r>
            <a:r>
              <a:rPr lang="en-IN" dirty="0">
                <a:latin typeface="Times New Roman" pitchFamily="18" charset="0"/>
                <a:cs typeface="Times New Roman" pitchFamily="18" charset="0"/>
              </a:rPr>
              <a:t>, blood  constitutes  about  11%  of the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total body mass</a:t>
            </a:r>
          </a:p>
          <a:p>
            <a:pPr marL="400050" indent="-400050">
              <a:lnSpc>
                <a:spcPct val="150000"/>
              </a:lnSpc>
              <a:buFont typeface="+mj-lt"/>
              <a:buAutoNum type="romanUcPeriod"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In mid-stadium </a:t>
            </a:r>
            <a:r>
              <a:rPr lang="en-IN" dirty="0">
                <a:latin typeface="Times New Roman" pitchFamily="18" charset="0"/>
                <a:cs typeface="Times New Roman" pitchFamily="18" charset="0"/>
              </a:rPr>
              <a:t>larvae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IN" dirty="0" err="1" smtClean="0">
                <a:latin typeface="Times New Roman" pitchFamily="18" charset="0"/>
                <a:cs typeface="Times New Roman" pitchFamily="18" charset="0"/>
              </a:rPr>
              <a:t>Locusta</a:t>
            </a:r>
            <a:r>
              <a:rPr lang="en-IN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it is about  </a:t>
            </a:r>
            <a:r>
              <a:rPr lang="en-IN" dirty="0">
                <a:latin typeface="Times New Roman" pitchFamily="18" charset="0"/>
                <a:cs typeface="Times New Roman" pitchFamily="18" charset="0"/>
              </a:rPr>
              <a:t>18%, while  in 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adults  </a:t>
            </a:r>
            <a:r>
              <a:rPr lang="en-IN" dirty="0">
                <a:latin typeface="Times New Roman" pitchFamily="18" charset="0"/>
                <a:cs typeface="Times New Roman" pitchFamily="18" charset="0"/>
              </a:rPr>
              <a:t>it  is  about  12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%</a:t>
            </a:r>
          </a:p>
          <a:p>
            <a:pPr marL="400050" indent="-400050">
              <a:lnSpc>
                <a:spcPct val="150000"/>
              </a:lnSpc>
              <a:buFont typeface="+mj-lt"/>
              <a:buAutoNum type="romanUcPeriod"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In cockroaches </a:t>
            </a:r>
            <a:r>
              <a:rPr lang="en-IN" dirty="0">
                <a:latin typeface="Times New Roman" pitchFamily="18" charset="0"/>
                <a:cs typeface="Times New Roman" pitchFamily="18" charset="0"/>
              </a:rPr>
              <a:t>it is about 17% </a:t>
            </a:r>
            <a:endParaRPr lang="en-IN" dirty="0" smtClean="0">
              <a:latin typeface="Times New Roman" pitchFamily="18" charset="0"/>
              <a:cs typeface="Times New Roman" pitchFamily="18" charset="0"/>
            </a:endParaRPr>
          </a:p>
          <a:p>
            <a:pPr marL="400050" indent="-400050">
              <a:lnSpc>
                <a:spcPct val="150000"/>
              </a:lnSpc>
              <a:buFont typeface="+mj-lt"/>
              <a:buAutoNum type="romanUcPeriod"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In caterpillars </a:t>
            </a:r>
            <a:r>
              <a:rPr lang="en-IN" dirty="0">
                <a:latin typeface="Times New Roman" pitchFamily="18" charset="0"/>
                <a:cs typeface="Times New Roman" pitchFamily="18" charset="0"/>
              </a:rPr>
              <a:t>35–40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%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Ø"/>
            </a:pPr>
            <a:r>
              <a:rPr lang="en-IN" dirty="0" err="1">
                <a:latin typeface="Times New Roman" pitchFamily="18" charset="0"/>
                <a:cs typeface="Times New Roman" pitchFamily="18" charset="0"/>
              </a:rPr>
              <a:t>Hemolymph</a:t>
            </a:r>
            <a:r>
              <a:rPr lang="en-IN" dirty="0">
                <a:latin typeface="Times New Roman" pitchFamily="18" charset="0"/>
                <a:cs typeface="Times New Roman" pitchFamily="18" charset="0"/>
              </a:rPr>
              <a:t>  water  comprises  20–25%  of the 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total body </a:t>
            </a:r>
            <a:r>
              <a:rPr lang="en-IN" dirty="0">
                <a:latin typeface="Times New Roman" pitchFamily="18" charset="0"/>
                <a:cs typeface="Times New Roman" pitchFamily="18" charset="0"/>
              </a:rPr>
              <a:t>water in adult insects, but in caterpillars, the figure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is close </a:t>
            </a:r>
            <a:r>
              <a:rPr lang="en-IN" dirty="0">
                <a:latin typeface="Times New Roman" pitchFamily="18" charset="0"/>
                <a:cs typeface="Times New Roman" pitchFamily="18" charset="0"/>
              </a:rPr>
              <a:t>to 50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%; this reflects </a:t>
            </a:r>
            <a:r>
              <a:rPr lang="en-IN" dirty="0">
                <a:latin typeface="Times New Roman" pitchFamily="18" charset="0"/>
                <a:cs typeface="Times New Roman" pitchFamily="18" charset="0"/>
              </a:rPr>
              <a:t>the important hydrostatic function of the </a:t>
            </a:r>
            <a:r>
              <a:rPr lang="en-IN" dirty="0" err="1">
                <a:latin typeface="Times New Roman" pitchFamily="18" charset="0"/>
                <a:cs typeface="Times New Roman" pitchFamily="18" charset="0"/>
              </a:rPr>
              <a:t>hemolymph</a:t>
            </a:r>
            <a:r>
              <a:rPr lang="en-IN" dirty="0">
                <a:latin typeface="Times New Roman" pitchFamily="18" charset="0"/>
                <a:cs typeface="Times New Roman" pitchFamily="18" charset="0"/>
              </a:rPr>
              <a:t> in these larval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forms; this role is further </a:t>
            </a:r>
            <a:r>
              <a:rPr lang="en-IN" dirty="0">
                <a:latin typeface="Times New Roman" pitchFamily="18" charset="0"/>
                <a:cs typeface="Times New Roman" pitchFamily="18" charset="0"/>
              </a:rPr>
              <a:t>evidenced in other insects at the time of the </a:t>
            </a:r>
            <a:r>
              <a:rPr lang="en-IN" dirty="0" err="1" smtClean="0">
                <a:latin typeface="Times New Roman" pitchFamily="18" charset="0"/>
                <a:cs typeface="Times New Roman" pitchFamily="18" charset="0"/>
              </a:rPr>
              <a:t>molt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where  </a:t>
            </a:r>
            <a:r>
              <a:rPr lang="en-IN" dirty="0">
                <a:latin typeface="Times New Roman" pitchFamily="18" charset="0"/>
                <a:cs typeface="Times New Roman" pitchFamily="18" charset="0"/>
              </a:rPr>
              <a:t>an  increase  in  </a:t>
            </a:r>
            <a:r>
              <a:rPr lang="en-IN" dirty="0" err="1">
                <a:latin typeface="Times New Roman" pitchFamily="18" charset="0"/>
                <a:cs typeface="Times New Roman" pitchFamily="18" charset="0"/>
              </a:rPr>
              <a:t>hemolymph</a:t>
            </a:r>
            <a:r>
              <a:rPr lang="en-IN" dirty="0">
                <a:latin typeface="Times New Roman" pitchFamily="18" charset="0"/>
                <a:cs typeface="Times New Roman" pitchFamily="18" charset="0"/>
              </a:rPr>
              <a:t>  volume  occurs 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before each  </a:t>
            </a:r>
            <a:r>
              <a:rPr lang="en-IN" dirty="0" err="1">
                <a:latin typeface="Times New Roman" pitchFamily="18" charset="0"/>
                <a:cs typeface="Times New Roman" pitchFamily="18" charset="0"/>
              </a:rPr>
              <a:t>ecdysis</a:t>
            </a:r>
            <a:r>
              <a:rPr lang="en-IN" dirty="0">
                <a:latin typeface="Times New Roman" pitchFamily="18" charset="0"/>
                <a:cs typeface="Times New Roman" pitchFamily="18" charset="0"/>
              </a:rPr>
              <a:t>. Before  each  </a:t>
            </a:r>
            <a:r>
              <a:rPr lang="en-IN" dirty="0" err="1">
                <a:latin typeface="Times New Roman" pitchFamily="18" charset="0"/>
                <a:cs typeface="Times New Roman" pitchFamily="18" charset="0"/>
              </a:rPr>
              <a:t>molt</a:t>
            </a:r>
            <a:r>
              <a:rPr lang="en-IN" dirty="0">
                <a:latin typeface="Times New Roman" pitchFamily="18" charset="0"/>
                <a:cs typeface="Times New Roman" pitchFamily="18" charset="0"/>
              </a:rPr>
              <a:t>  of the  desert 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locust, </a:t>
            </a:r>
            <a:r>
              <a:rPr lang="en-IN" dirty="0" err="1" smtClean="0">
                <a:latin typeface="Times New Roman" pitchFamily="18" charset="0"/>
                <a:cs typeface="Times New Roman" pitchFamily="18" charset="0"/>
              </a:rPr>
              <a:t>Schistocerca</a:t>
            </a:r>
            <a:r>
              <a:rPr lang="en-IN" dirty="0">
                <a:latin typeface="Times New Roman" pitchFamily="18" charset="0"/>
                <a:cs typeface="Times New Roman" pitchFamily="18" charset="0"/>
              </a:rPr>
              <a:t>, the relative blood volume almost doubles,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and is  </a:t>
            </a:r>
            <a:r>
              <a:rPr lang="en-IN" dirty="0">
                <a:latin typeface="Times New Roman" pitchFamily="18" charset="0"/>
                <a:cs typeface="Times New Roman" pitchFamily="18" charset="0"/>
              </a:rPr>
              <a:t>then  reduced  again  after  the  </a:t>
            </a:r>
            <a:r>
              <a:rPr lang="en-IN" dirty="0" err="1">
                <a:latin typeface="Times New Roman" pitchFamily="18" charset="0"/>
                <a:cs typeface="Times New Roman" pitchFamily="18" charset="0"/>
              </a:rPr>
              <a:t>molt</a:t>
            </a:r>
            <a:r>
              <a:rPr lang="en-IN" dirty="0">
                <a:latin typeface="Times New Roman" pitchFamily="18" charset="0"/>
                <a:cs typeface="Times New Roman" pitchFamily="18" charset="0"/>
              </a:rPr>
              <a:t>  </a:t>
            </a:r>
            <a:endParaRPr lang="en-IN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Ø"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IN" dirty="0" err="1" smtClean="0">
                <a:latin typeface="Times New Roman" pitchFamily="18" charset="0"/>
                <a:cs typeface="Times New Roman" pitchFamily="18" charset="0"/>
              </a:rPr>
              <a:t>Periplaneta</a:t>
            </a:r>
            <a:r>
              <a:rPr lang="en-IN" dirty="0">
                <a:latin typeface="Times New Roman" pitchFamily="18" charset="0"/>
                <a:cs typeface="Times New Roman" pitchFamily="18" charset="0"/>
              </a:rPr>
              <a:t>, the pre-</a:t>
            </a:r>
            <a:r>
              <a:rPr lang="en-IN" dirty="0" err="1">
                <a:latin typeface="Times New Roman" pitchFamily="18" charset="0"/>
                <a:cs typeface="Times New Roman" pitchFamily="18" charset="0"/>
              </a:rPr>
              <a:t>molt</a:t>
            </a:r>
            <a:r>
              <a:rPr lang="en-IN" dirty="0">
                <a:latin typeface="Times New Roman" pitchFamily="18" charset="0"/>
                <a:cs typeface="Times New Roman" pitchFamily="18" charset="0"/>
              </a:rPr>
              <a:t> increase in volume is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associated with </a:t>
            </a:r>
            <a:r>
              <a:rPr lang="en-IN" dirty="0">
                <a:latin typeface="Times New Roman" pitchFamily="18" charset="0"/>
                <a:cs typeface="Times New Roman" pitchFamily="18" charset="0"/>
              </a:rPr>
              <a:t>an increase in activity of an antidiuretic hormone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and the </a:t>
            </a:r>
            <a:r>
              <a:rPr lang="en-IN" dirty="0">
                <a:latin typeface="Times New Roman" pitchFamily="18" charset="0"/>
                <a:cs typeface="Times New Roman" pitchFamily="18" charset="0"/>
              </a:rPr>
              <a:t>post-</a:t>
            </a:r>
            <a:r>
              <a:rPr lang="en-IN" dirty="0" err="1">
                <a:latin typeface="Times New Roman" pitchFamily="18" charset="0"/>
                <a:cs typeface="Times New Roman" pitchFamily="18" charset="0"/>
              </a:rPr>
              <a:t>ecdysial</a:t>
            </a:r>
            <a:r>
              <a:rPr lang="en-IN" dirty="0">
                <a:latin typeface="Times New Roman" pitchFamily="18" charset="0"/>
                <a:cs typeface="Times New Roman" pitchFamily="18" charset="0"/>
              </a:rPr>
              <a:t> fall in volume is produced by a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transient rise  </a:t>
            </a:r>
            <a:r>
              <a:rPr lang="en-IN" dirty="0">
                <a:latin typeface="Times New Roman" pitchFamily="18" charset="0"/>
                <a:cs typeface="Times New Roman" pitchFamily="18" charset="0"/>
              </a:rPr>
              <a:t>in  the  </a:t>
            </a:r>
            <a:r>
              <a:rPr lang="en-IN" dirty="0" err="1">
                <a:latin typeface="Times New Roman" pitchFamily="18" charset="0"/>
                <a:cs typeface="Times New Roman" pitchFamily="18" charset="0"/>
              </a:rPr>
              <a:t>hemolymph</a:t>
            </a:r>
            <a:r>
              <a:rPr lang="en-IN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IN" dirty="0" err="1">
                <a:latin typeface="Times New Roman" pitchFamily="18" charset="0"/>
                <a:cs typeface="Times New Roman" pitchFamily="18" charset="0"/>
              </a:rPr>
              <a:t>titer</a:t>
            </a:r>
            <a:r>
              <a:rPr lang="en-IN" dirty="0">
                <a:latin typeface="Times New Roman" pitchFamily="18" charset="0"/>
                <a:cs typeface="Times New Roman" pitchFamily="18" charset="0"/>
              </a:rPr>
              <a:t>  of diuretic 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hormone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65765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6792" y="35994"/>
            <a:ext cx="8784976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Constituents of the plasma</a:t>
            </a:r>
          </a:p>
          <a:p>
            <a:pPr>
              <a:lnSpc>
                <a:spcPct val="150000"/>
              </a:lnSpc>
            </a:pPr>
            <a:r>
              <a:rPr lang="en-IN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Inorganic </a:t>
            </a:r>
            <a:r>
              <a:rPr lang="en-IN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constituents</a:t>
            </a:r>
          </a:p>
          <a:p>
            <a:pPr marL="285750" indent="-28575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IN" dirty="0">
                <a:latin typeface="Times New Roman" pitchFamily="18" charset="0"/>
                <a:cs typeface="Times New Roman" pitchFamily="18" charset="0"/>
              </a:rPr>
              <a:t>Chloride is the most abundant inorganic anion in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insect blood </a:t>
            </a:r>
          </a:p>
          <a:p>
            <a:pPr marL="285750" indent="-28575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It </a:t>
            </a:r>
            <a:r>
              <a:rPr lang="en-IN" dirty="0">
                <a:latin typeface="Times New Roman" pitchFamily="18" charset="0"/>
                <a:cs typeface="Times New Roman" pitchFamily="18" charset="0"/>
              </a:rPr>
              <a:t>is present in high concentrations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IN" dirty="0" err="1" smtClean="0">
                <a:latin typeface="Times New Roman" pitchFamily="18" charset="0"/>
                <a:cs typeface="Times New Roman" pitchFamily="18" charset="0"/>
              </a:rPr>
              <a:t>Apterygota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dirty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IN" dirty="0" err="1">
                <a:latin typeface="Times New Roman" pitchFamily="18" charset="0"/>
                <a:cs typeface="Times New Roman" pitchFamily="18" charset="0"/>
              </a:rPr>
              <a:t>hemimetabolous</a:t>
            </a:r>
            <a:r>
              <a:rPr lang="en-IN" dirty="0">
                <a:latin typeface="Times New Roman" pitchFamily="18" charset="0"/>
                <a:cs typeface="Times New Roman" pitchFamily="18" charset="0"/>
              </a:rPr>
              <a:t> insects, but is characteristically low in </a:t>
            </a:r>
            <a:r>
              <a:rPr lang="en-IN" dirty="0" err="1">
                <a:latin typeface="Times New Roman" pitchFamily="18" charset="0"/>
                <a:cs typeface="Times New Roman" pitchFamily="18" charset="0"/>
              </a:rPr>
              <a:t>holometabolous</a:t>
            </a:r>
            <a:r>
              <a:rPr lang="en-IN" dirty="0">
                <a:latin typeface="Times New Roman" pitchFamily="18" charset="0"/>
                <a:cs typeface="Times New Roman" pitchFamily="18" charset="0"/>
              </a:rPr>
              <a:t> insects, usually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amounting to </a:t>
            </a:r>
            <a:r>
              <a:rPr lang="en-IN" dirty="0">
                <a:latin typeface="Times New Roman" pitchFamily="18" charset="0"/>
                <a:cs typeface="Times New Roman" pitchFamily="18" charset="0"/>
              </a:rPr>
              <a:t>less than 10% of the total </a:t>
            </a:r>
            <a:r>
              <a:rPr lang="en-IN" dirty="0" err="1">
                <a:latin typeface="Times New Roman" pitchFamily="18" charset="0"/>
                <a:cs typeface="Times New Roman" pitchFamily="18" charset="0"/>
              </a:rPr>
              <a:t>osmolar</a:t>
            </a:r>
            <a:r>
              <a:rPr lang="en-IN" dirty="0">
                <a:latin typeface="Times New Roman" pitchFamily="18" charset="0"/>
                <a:cs typeface="Times New Roman" pitchFamily="18" charset="0"/>
              </a:rPr>
              <a:t> concentration </a:t>
            </a:r>
            <a:endParaRPr lang="en-IN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Other </a:t>
            </a:r>
            <a:r>
              <a:rPr lang="en-IN" dirty="0">
                <a:latin typeface="Times New Roman" pitchFamily="18" charset="0"/>
                <a:cs typeface="Times New Roman" pitchFamily="18" charset="0"/>
              </a:rPr>
              <a:t>inorganic anions present are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carbonates and phosphates </a:t>
            </a:r>
          </a:p>
          <a:p>
            <a:pPr marL="285750" indent="-28575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IN" dirty="0">
                <a:latin typeface="Times New Roman" pitchFamily="18" charset="0"/>
                <a:cs typeface="Times New Roman" pitchFamily="18" charset="0"/>
              </a:rPr>
              <a:t>most abundant </a:t>
            </a:r>
            <a:r>
              <a:rPr lang="en-IN" dirty="0" err="1">
                <a:latin typeface="Times New Roman" pitchFamily="18" charset="0"/>
                <a:cs typeface="Times New Roman" pitchFamily="18" charset="0"/>
              </a:rPr>
              <a:t>cation</a:t>
            </a:r>
            <a:r>
              <a:rPr lang="en-IN" dirty="0">
                <a:latin typeface="Times New Roman" pitchFamily="18" charset="0"/>
                <a:cs typeface="Times New Roman" pitchFamily="18" charset="0"/>
              </a:rPr>
              <a:t> is usually sodium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although the </a:t>
            </a:r>
            <a:r>
              <a:rPr lang="en-IN" dirty="0">
                <a:latin typeface="Times New Roman" pitchFamily="18" charset="0"/>
                <a:cs typeface="Times New Roman" pitchFamily="18" charset="0"/>
              </a:rPr>
              <a:t>amount varies with the insect’s phylogeny and its diet</a:t>
            </a:r>
          </a:p>
          <a:p>
            <a:pPr marL="285750" indent="-28575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Most  </a:t>
            </a:r>
            <a:r>
              <a:rPr lang="en-IN" dirty="0" err="1">
                <a:latin typeface="Times New Roman" pitchFamily="18" charset="0"/>
                <a:cs typeface="Times New Roman" pitchFamily="18" charset="0"/>
              </a:rPr>
              <a:t>phytophagous</a:t>
            </a:r>
            <a:r>
              <a:rPr lang="en-IN" dirty="0">
                <a:latin typeface="Times New Roman" pitchFamily="18" charset="0"/>
                <a:cs typeface="Times New Roman" pitchFamily="18" charset="0"/>
              </a:rPr>
              <a:t>  insects  have 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lower concentrations </a:t>
            </a:r>
            <a:r>
              <a:rPr lang="en-IN" dirty="0">
                <a:latin typeface="Times New Roman" pitchFamily="18" charset="0"/>
                <a:cs typeface="Times New Roman" pitchFamily="18" charset="0"/>
              </a:rPr>
              <a:t>of sodium than insects with other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feeding habits; potassium  </a:t>
            </a:r>
            <a:r>
              <a:rPr lang="en-IN" dirty="0">
                <a:latin typeface="Times New Roman" pitchFamily="18" charset="0"/>
                <a:cs typeface="Times New Roman" pitchFamily="18" charset="0"/>
              </a:rPr>
              <a:t>and 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magnesium levels </a:t>
            </a:r>
            <a:r>
              <a:rPr lang="en-IN" dirty="0">
                <a:latin typeface="Times New Roman" pitchFamily="18" charset="0"/>
                <a:cs typeface="Times New Roman" pitchFamily="18" charset="0"/>
              </a:rPr>
              <a:t>tend to be higher in </a:t>
            </a:r>
            <a:r>
              <a:rPr lang="en-IN" dirty="0" err="1">
                <a:latin typeface="Times New Roman" pitchFamily="18" charset="0"/>
                <a:cs typeface="Times New Roman" pitchFamily="18" charset="0"/>
              </a:rPr>
              <a:t>phytophagous</a:t>
            </a:r>
            <a:r>
              <a:rPr lang="en-IN" dirty="0">
                <a:latin typeface="Times New Roman" pitchFamily="18" charset="0"/>
                <a:cs typeface="Times New Roman" pitchFamily="18" charset="0"/>
              </a:rPr>
              <a:t> groups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reflecting the </a:t>
            </a:r>
            <a:r>
              <a:rPr lang="en-IN" dirty="0">
                <a:latin typeface="Times New Roman" pitchFamily="18" charset="0"/>
                <a:cs typeface="Times New Roman" pitchFamily="18" charset="0"/>
              </a:rPr>
              <a:t>levels of these elements in plant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tissues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4680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60" r="3017"/>
          <a:stretch/>
        </p:blipFill>
        <p:spPr bwMode="auto">
          <a:xfrm>
            <a:off x="208811" y="534588"/>
            <a:ext cx="8726160" cy="45961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238328" y="188640"/>
            <a:ext cx="869302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1600" dirty="0">
                <a:latin typeface="Times New Roman" pitchFamily="18" charset="0"/>
                <a:cs typeface="Times New Roman" pitchFamily="18" charset="0"/>
              </a:rPr>
              <a:t>Major inorganic ions in the </a:t>
            </a:r>
            <a:r>
              <a:rPr lang="en-IN" sz="1600" dirty="0" err="1">
                <a:latin typeface="Times New Roman" pitchFamily="18" charset="0"/>
                <a:cs typeface="Times New Roman" pitchFamily="18" charset="0"/>
              </a:rPr>
              <a:t>hemolymph</a:t>
            </a:r>
            <a:r>
              <a:rPr lang="en-IN" sz="1600" dirty="0">
                <a:latin typeface="Times New Roman" pitchFamily="18" charset="0"/>
                <a:cs typeface="Times New Roman" pitchFamily="18" charset="0"/>
              </a:rPr>
              <a:t> of different insects (concentrations in </a:t>
            </a:r>
            <a:r>
              <a:rPr lang="en-IN" sz="1600" dirty="0" err="1" smtClean="0">
                <a:latin typeface="Times New Roman" pitchFamily="18" charset="0"/>
                <a:cs typeface="Times New Roman" pitchFamily="18" charset="0"/>
              </a:rPr>
              <a:t>mequiv</a:t>
            </a:r>
            <a:r>
              <a:rPr lang="en-IN" sz="1600" dirty="0" smtClean="0">
                <a:latin typeface="Times New Roman" pitchFamily="18" charset="0"/>
                <a:cs typeface="Times New Roman" pitchFamily="18" charset="0"/>
              </a:rPr>
              <a:t>./lit. or </a:t>
            </a:r>
            <a:r>
              <a:rPr lang="en-IN" sz="1600" dirty="0" err="1" smtClean="0">
                <a:latin typeface="Times New Roman" pitchFamily="18" charset="0"/>
                <a:cs typeface="Times New Roman" pitchFamily="18" charset="0"/>
              </a:rPr>
              <a:t>mmol</a:t>
            </a:r>
            <a:r>
              <a:rPr lang="en-IN" sz="1600" dirty="0" smtClean="0">
                <a:latin typeface="Times New Roman" pitchFamily="18" charset="0"/>
                <a:cs typeface="Times New Roman" pitchFamily="18" charset="0"/>
              </a:rPr>
              <a:t>/lit)</a:t>
            </a:r>
            <a:endParaRPr lang="en-IN" sz="1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14177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7504" y="116632"/>
            <a:ext cx="8928992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Amino Acids</a:t>
            </a:r>
            <a:endParaRPr lang="en-IN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IN" dirty="0">
                <a:latin typeface="Times New Roman" pitchFamily="18" charset="0"/>
                <a:cs typeface="Times New Roman" pitchFamily="18" charset="0"/>
              </a:rPr>
              <a:t>Insect blood plasma is characterized by very high levels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of free  </a:t>
            </a:r>
            <a:r>
              <a:rPr lang="en-IN" dirty="0">
                <a:latin typeface="Times New Roman" pitchFamily="18" charset="0"/>
                <a:cs typeface="Times New Roman" pitchFamily="18" charset="0"/>
              </a:rPr>
              <a:t>amino 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acids; the  total  </a:t>
            </a:r>
            <a:r>
              <a:rPr lang="en-IN" dirty="0">
                <a:latin typeface="Times New Roman" pitchFamily="18" charset="0"/>
                <a:cs typeface="Times New Roman" pitchFamily="18" charset="0"/>
              </a:rPr>
              <a:t>concentration  in  plasma 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is usually </a:t>
            </a:r>
            <a:r>
              <a:rPr lang="en-IN" dirty="0">
                <a:latin typeface="Times New Roman" pitchFamily="18" charset="0"/>
                <a:cs typeface="Times New Roman" pitchFamily="18" charset="0"/>
              </a:rPr>
              <a:t>more than 6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mg per ml in </a:t>
            </a:r>
            <a:r>
              <a:rPr lang="en-IN" dirty="0" err="1">
                <a:latin typeface="Times New Roman" pitchFamily="18" charset="0"/>
                <a:cs typeface="Times New Roman" pitchFamily="18" charset="0"/>
              </a:rPr>
              <a:t>endopterygotes</a:t>
            </a:r>
            <a:r>
              <a:rPr lang="en-IN" dirty="0">
                <a:latin typeface="Times New Roman" pitchFamily="18" charset="0"/>
                <a:cs typeface="Times New Roman" pitchFamily="18" charset="0"/>
              </a:rPr>
              <a:t>, but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less than </a:t>
            </a:r>
            <a:r>
              <a:rPr lang="en-IN" dirty="0">
                <a:latin typeface="Times New Roman" pitchFamily="18" charset="0"/>
                <a:cs typeface="Times New Roman" pitchFamily="18" charset="0"/>
              </a:rPr>
              <a:t>this in </a:t>
            </a:r>
            <a:r>
              <a:rPr lang="en-IN" dirty="0" err="1" smtClean="0">
                <a:latin typeface="Times New Roman" pitchFamily="18" charset="0"/>
                <a:cs typeface="Times New Roman" pitchFamily="18" charset="0"/>
              </a:rPr>
              <a:t>exopterygotes</a:t>
            </a:r>
            <a:endParaRPr lang="en-IN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Most </a:t>
            </a:r>
            <a:r>
              <a:rPr lang="en-IN" dirty="0">
                <a:latin typeface="Times New Roman" pitchFamily="18" charset="0"/>
                <a:cs typeface="Times New Roman" pitchFamily="18" charset="0"/>
              </a:rPr>
              <a:t>of the protein amino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acids are  </a:t>
            </a:r>
            <a:r>
              <a:rPr lang="en-IN" dirty="0">
                <a:latin typeface="Times New Roman" pitchFamily="18" charset="0"/>
                <a:cs typeface="Times New Roman" pitchFamily="18" charset="0"/>
              </a:rPr>
              <a:t>present, but  their  concentrations  vary  greatly 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from insect </a:t>
            </a:r>
            <a:r>
              <a:rPr lang="en-IN" dirty="0"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insect; </a:t>
            </a:r>
            <a:r>
              <a:rPr lang="en-IN" dirty="0"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IN" dirty="0" err="1" smtClean="0">
                <a:latin typeface="Times New Roman" pitchFamily="18" charset="0"/>
                <a:cs typeface="Times New Roman" pitchFamily="18" charset="0"/>
              </a:rPr>
              <a:t>endopterygotes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glutamine  </a:t>
            </a:r>
            <a:r>
              <a:rPr lang="en-IN" dirty="0">
                <a:latin typeface="Times New Roman" pitchFamily="18" charset="0"/>
                <a:cs typeface="Times New Roman" pitchFamily="18" charset="0"/>
              </a:rPr>
              <a:t>and  </a:t>
            </a:r>
            <a:r>
              <a:rPr lang="en-IN" dirty="0" err="1">
                <a:latin typeface="Times New Roman" pitchFamily="18" charset="0"/>
                <a:cs typeface="Times New Roman" pitchFamily="18" charset="0"/>
              </a:rPr>
              <a:t>proline</a:t>
            </a:r>
            <a:r>
              <a:rPr lang="en-IN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are present  </a:t>
            </a:r>
            <a:r>
              <a:rPr lang="en-IN" dirty="0">
                <a:latin typeface="Times New Roman" pitchFamily="18" charset="0"/>
                <a:cs typeface="Times New Roman" pitchFamily="18" charset="0"/>
              </a:rPr>
              <a:t>in 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high concentrations  </a:t>
            </a:r>
            <a:r>
              <a:rPr lang="en-IN" dirty="0">
                <a:latin typeface="Times New Roman" pitchFamily="18" charset="0"/>
                <a:cs typeface="Times New Roman" pitchFamily="18" charset="0"/>
              </a:rPr>
              <a:t>relative  to  most  other  amino 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acids; Glutamate </a:t>
            </a:r>
            <a:r>
              <a:rPr lang="en-IN" dirty="0">
                <a:latin typeface="Times New Roman" pitchFamily="18" charset="0"/>
                <a:cs typeface="Times New Roman" pitchFamily="18" charset="0"/>
              </a:rPr>
              <a:t>(glutamic acid), on the other hand, is only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present </a:t>
            </a:r>
            <a:r>
              <a:rPr lang="en-IN" dirty="0">
                <a:latin typeface="Times New Roman" pitchFamily="18" charset="0"/>
                <a:cs typeface="Times New Roman" pitchFamily="18" charset="0"/>
              </a:rPr>
              <a:t>in very small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quantities</a:t>
            </a:r>
          </a:p>
          <a:p>
            <a:pPr marL="285750" indent="-28575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The  concentrations  </a:t>
            </a:r>
            <a:r>
              <a:rPr lang="en-IN" dirty="0">
                <a:latin typeface="Times New Roman" pitchFamily="18" charset="0"/>
                <a:cs typeface="Times New Roman" pitchFamily="18" charset="0"/>
              </a:rPr>
              <a:t>of amino  acids  may  change 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at different  </a:t>
            </a:r>
            <a:r>
              <a:rPr lang="en-IN" dirty="0">
                <a:latin typeface="Times New Roman" pitchFamily="18" charset="0"/>
                <a:cs typeface="Times New Roman" pitchFamily="18" charset="0"/>
              </a:rPr>
              <a:t>stages  of the  life  cycle. Tyrosine, for 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instance, commonly  </a:t>
            </a:r>
            <a:r>
              <a:rPr lang="en-IN" dirty="0">
                <a:latin typeface="Times New Roman" pitchFamily="18" charset="0"/>
                <a:cs typeface="Times New Roman" pitchFamily="18" charset="0"/>
              </a:rPr>
              <a:t>accumulates  before  each  </a:t>
            </a:r>
            <a:r>
              <a:rPr lang="en-IN" dirty="0" err="1">
                <a:latin typeface="Times New Roman" pitchFamily="18" charset="0"/>
                <a:cs typeface="Times New Roman" pitchFamily="18" charset="0"/>
              </a:rPr>
              <a:t>molt</a:t>
            </a:r>
            <a:r>
              <a:rPr lang="en-IN" dirty="0">
                <a:latin typeface="Times New Roman" pitchFamily="18" charset="0"/>
                <a:cs typeface="Times New Roman" pitchFamily="18" charset="0"/>
              </a:rPr>
              <a:t>  and 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then decreases </a:t>
            </a:r>
            <a:r>
              <a:rPr lang="en-IN" dirty="0">
                <a:latin typeface="Times New Roman" pitchFamily="18" charset="0"/>
                <a:cs typeface="Times New Roman" pitchFamily="18" charset="0"/>
              </a:rPr>
              <a:t>sharply as it is used in tanning and </a:t>
            </a:r>
            <a:r>
              <a:rPr lang="en-IN" dirty="0" err="1" smtClean="0">
                <a:latin typeface="Times New Roman" pitchFamily="18" charset="0"/>
                <a:cs typeface="Times New Roman" pitchFamily="18" charset="0"/>
              </a:rPr>
              <a:t>melanization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en-IN" dirty="0">
                <a:latin typeface="Times New Roman" pitchFamily="18" charset="0"/>
                <a:cs typeface="Times New Roman" pitchFamily="18" charset="0"/>
              </a:rPr>
              <a:t>the new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cuticle</a:t>
            </a:r>
          </a:p>
          <a:p>
            <a:pPr marL="285750" indent="-28575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IN" dirty="0">
                <a:latin typeface="Times New Roman" pitchFamily="18" charset="0"/>
                <a:cs typeface="Times New Roman" pitchFamily="18" charset="0"/>
              </a:rPr>
              <a:t>Glycine is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one of </a:t>
            </a:r>
            <a:r>
              <a:rPr lang="en-IN" dirty="0">
                <a:latin typeface="Times New Roman" pitchFamily="18" charset="0"/>
                <a:cs typeface="Times New Roman" pitchFamily="18" charset="0"/>
              </a:rPr>
              <a:t>the major amino acids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in the blood of </a:t>
            </a:r>
            <a:r>
              <a:rPr lang="en-IN" dirty="0" err="1" smtClean="0">
                <a:latin typeface="Times New Roman" pitchFamily="18" charset="0"/>
                <a:cs typeface="Times New Roman" pitchFamily="18" charset="0"/>
              </a:rPr>
              <a:t>Bombyx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dirty="0" err="1" smtClean="0">
                <a:latin typeface="Times New Roman" pitchFamily="18" charset="0"/>
                <a:cs typeface="Times New Roman" pitchFamily="18" charset="0"/>
              </a:rPr>
              <a:t>mori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dirty="0">
                <a:latin typeface="Times New Roman" pitchFamily="18" charset="0"/>
                <a:cs typeface="Times New Roman" pitchFamily="18" charset="0"/>
              </a:rPr>
              <a:t>towards the end of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feeding </a:t>
            </a:r>
            <a:r>
              <a:rPr lang="en-IN" dirty="0">
                <a:latin typeface="Times New Roman" pitchFamily="18" charset="0"/>
                <a:cs typeface="Times New Roman" pitchFamily="18" charset="0"/>
              </a:rPr>
              <a:t>stage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but it decline after spinning as it is the major constituent of silk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88527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6792" y="260648"/>
            <a:ext cx="8767696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IN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Proteins </a:t>
            </a:r>
          </a:p>
          <a:p>
            <a:pPr marL="285750" indent="-28575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Insect  </a:t>
            </a:r>
            <a:r>
              <a:rPr lang="en-IN" dirty="0" err="1">
                <a:latin typeface="Times New Roman" pitchFamily="18" charset="0"/>
                <a:cs typeface="Times New Roman" pitchFamily="18" charset="0"/>
              </a:rPr>
              <a:t>hemolymph</a:t>
            </a:r>
            <a:r>
              <a:rPr lang="en-IN" dirty="0">
                <a:latin typeface="Times New Roman" pitchFamily="18" charset="0"/>
                <a:cs typeface="Times New Roman" pitchFamily="18" charset="0"/>
              </a:rPr>
              <a:t>  plasma  contains  many  different  proteins  with  a  variety  of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functions</a:t>
            </a:r>
          </a:p>
          <a:p>
            <a:pPr marL="285750" indent="-28575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The  </a:t>
            </a:r>
            <a:r>
              <a:rPr lang="en-IN" dirty="0">
                <a:latin typeface="Times New Roman" pitchFamily="18" charset="0"/>
                <a:cs typeface="Times New Roman" pitchFamily="18" charset="0"/>
              </a:rPr>
              <a:t>total  quantity 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of protein </a:t>
            </a:r>
            <a:r>
              <a:rPr lang="en-IN" dirty="0">
                <a:latin typeface="Times New Roman" pitchFamily="18" charset="0"/>
                <a:cs typeface="Times New Roman" pitchFamily="18" charset="0"/>
              </a:rPr>
              <a:t>in the blood varies in the course of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development, but  </a:t>
            </a:r>
            <a:r>
              <a:rPr lang="en-IN" dirty="0">
                <a:latin typeface="Times New Roman" pitchFamily="18" charset="0"/>
                <a:cs typeface="Times New Roman" pitchFamily="18" charset="0"/>
              </a:rPr>
              <a:t>peak  concentrations  in  the  late  larval  stages  </a:t>
            </a:r>
            <a:endParaRPr lang="en-IN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These </a:t>
            </a:r>
            <a:r>
              <a:rPr lang="en-IN" dirty="0">
                <a:latin typeface="Times New Roman" pitchFamily="18" charset="0"/>
                <a:cs typeface="Times New Roman" pitchFamily="18" charset="0"/>
              </a:rPr>
              <a:t>proteins are usually classified by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function and they </a:t>
            </a:r>
            <a:r>
              <a:rPr lang="en-IN" dirty="0">
                <a:latin typeface="Times New Roman" pitchFamily="18" charset="0"/>
                <a:cs typeface="Times New Roman" pitchFamily="18" charset="0"/>
              </a:rPr>
              <a:t>are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grouped as </a:t>
            </a:r>
            <a:r>
              <a:rPr lang="en-IN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storage </a:t>
            </a:r>
            <a:r>
              <a:rPr lang="en-IN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proteins, lipid transport proteins, </a:t>
            </a:r>
            <a:r>
              <a:rPr lang="en-IN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vitellogenins</a:t>
            </a:r>
            <a:r>
              <a:rPr lang="en-IN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enzymes</a:t>
            </a:r>
            <a:r>
              <a:rPr lang="en-IN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proteinase </a:t>
            </a:r>
            <a:r>
              <a:rPr lang="en-IN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inhibitors, </a:t>
            </a:r>
            <a:r>
              <a:rPr lang="en-IN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chromoproteins</a:t>
            </a:r>
            <a:r>
              <a:rPr lang="en-IN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IN" dirty="0">
                <a:latin typeface="Times New Roman" pitchFamily="18" charset="0"/>
                <a:cs typeface="Times New Roman" pitchFamily="18" charset="0"/>
              </a:rPr>
              <a:t> and a range of different proteins that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are probably  </a:t>
            </a:r>
            <a:r>
              <a:rPr lang="en-IN" dirty="0">
                <a:latin typeface="Times New Roman" pitchFamily="18" charset="0"/>
                <a:cs typeface="Times New Roman" pitchFamily="18" charset="0"/>
              </a:rPr>
              <a:t>involved  in  the  immune  responses  of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insects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39225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7504" y="188640"/>
            <a:ext cx="8928992" cy="64325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Other </a:t>
            </a:r>
            <a:r>
              <a:rPr lang="en-IN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Organic Constituents</a:t>
            </a:r>
            <a:endParaRPr lang="en-IN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IN" sz="1600" dirty="0" smtClean="0">
                <a:latin typeface="Times New Roman" pitchFamily="18" charset="0"/>
                <a:cs typeface="Times New Roman" pitchFamily="18" charset="0"/>
              </a:rPr>
              <a:t>Products  of </a:t>
            </a:r>
            <a:r>
              <a:rPr lang="en-IN" sz="1600" dirty="0">
                <a:latin typeface="Times New Roman" pitchFamily="18" charset="0"/>
                <a:cs typeface="Times New Roman" pitchFamily="18" charset="0"/>
              </a:rPr>
              <a:t>nitrogen  metabolism  </a:t>
            </a:r>
            <a:r>
              <a:rPr lang="en-IN" sz="1600" dirty="0" smtClean="0">
                <a:latin typeface="Times New Roman" pitchFamily="18" charset="0"/>
                <a:cs typeface="Times New Roman" pitchFamily="18" charset="0"/>
              </a:rPr>
              <a:t>like </a:t>
            </a:r>
            <a:r>
              <a:rPr lang="en-IN" sz="1600" dirty="0">
                <a:latin typeface="Times New Roman" pitchFamily="18" charset="0"/>
                <a:cs typeface="Times New Roman" pitchFamily="18" charset="0"/>
              </a:rPr>
              <a:t>uric </a:t>
            </a:r>
            <a:r>
              <a:rPr lang="en-IN" sz="1600" dirty="0" smtClean="0">
                <a:latin typeface="Times New Roman" pitchFamily="18" charset="0"/>
                <a:cs typeface="Times New Roman" pitchFamily="18" charset="0"/>
              </a:rPr>
              <a:t>acid, ammonia, urea, and </a:t>
            </a:r>
            <a:r>
              <a:rPr lang="en-IN" sz="1600" dirty="0" err="1" smtClean="0">
                <a:latin typeface="Times New Roman" pitchFamily="18" charset="0"/>
                <a:cs typeface="Times New Roman" pitchFamily="18" charset="0"/>
              </a:rPr>
              <a:t>allantoin</a:t>
            </a:r>
            <a:r>
              <a:rPr lang="en-IN" sz="1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285750" indent="-28575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IN" sz="1600" dirty="0" smtClean="0">
                <a:latin typeface="Times New Roman" pitchFamily="18" charset="0"/>
                <a:cs typeface="Times New Roman" pitchFamily="18" charset="0"/>
              </a:rPr>
              <a:t>Various </a:t>
            </a:r>
            <a:r>
              <a:rPr lang="en-IN" sz="1600" dirty="0">
                <a:latin typeface="Times New Roman" pitchFamily="18" charset="0"/>
                <a:cs typeface="Times New Roman" pitchFamily="18" charset="0"/>
              </a:rPr>
              <a:t>peptides </a:t>
            </a:r>
            <a:r>
              <a:rPr lang="en-IN" sz="1600" dirty="0" smtClean="0">
                <a:latin typeface="Times New Roman" pitchFamily="18" charset="0"/>
                <a:cs typeface="Times New Roman" pitchFamily="18" charset="0"/>
              </a:rPr>
              <a:t>and biogenic  amines</a:t>
            </a:r>
            <a:r>
              <a:rPr lang="en-IN" sz="1600" dirty="0">
                <a:latin typeface="Times New Roman" pitchFamily="18" charset="0"/>
                <a:cs typeface="Times New Roman" pitchFamily="18" charset="0"/>
              </a:rPr>
              <a:t>, acting  as  </a:t>
            </a:r>
            <a:r>
              <a:rPr lang="en-IN" sz="1600" dirty="0" err="1" smtClean="0">
                <a:latin typeface="Times New Roman" pitchFamily="18" charset="0"/>
                <a:cs typeface="Times New Roman" pitchFamily="18" charset="0"/>
              </a:rPr>
              <a:t>neurohormones</a:t>
            </a:r>
            <a:r>
              <a:rPr lang="en-IN" sz="1600" dirty="0" smtClean="0">
                <a:latin typeface="Times New Roman" pitchFamily="18" charset="0"/>
                <a:cs typeface="Times New Roman" pitchFamily="18" charset="0"/>
              </a:rPr>
              <a:t>  or neuromodulators are always present</a:t>
            </a:r>
          </a:p>
          <a:p>
            <a:pPr marL="285750" indent="-28575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IN" sz="1600" dirty="0" smtClean="0">
                <a:latin typeface="Times New Roman" pitchFamily="18" charset="0"/>
                <a:cs typeface="Times New Roman" pitchFamily="18" charset="0"/>
              </a:rPr>
              <a:t>Hormones, such as </a:t>
            </a:r>
            <a:r>
              <a:rPr lang="en-IN" sz="1600" dirty="0" err="1" smtClean="0">
                <a:latin typeface="Times New Roman" pitchFamily="18" charset="0"/>
                <a:cs typeface="Times New Roman" pitchFamily="18" charset="0"/>
              </a:rPr>
              <a:t>ecdysone</a:t>
            </a:r>
            <a:r>
              <a:rPr lang="en-IN" sz="1600" dirty="0" smtClean="0">
                <a:latin typeface="Times New Roman" pitchFamily="18" charset="0"/>
                <a:cs typeface="Times New Roman" pitchFamily="18" charset="0"/>
              </a:rPr>
              <a:t> and juvenile hormone, occur periodically</a:t>
            </a:r>
          </a:p>
          <a:p>
            <a:pPr marL="285750" indent="-28575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IN" sz="1600" dirty="0" smtClean="0">
                <a:latin typeface="Times New Roman" pitchFamily="18" charset="0"/>
                <a:cs typeface="Times New Roman" pitchFamily="18" charset="0"/>
              </a:rPr>
              <a:t>Carbohydrates </a:t>
            </a:r>
            <a:r>
              <a:rPr lang="en-IN" sz="1600" dirty="0">
                <a:latin typeface="Times New Roman" pitchFamily="18" charset="0"/>
                <a:cs typeface="Times New Roman" pitchFamily="18" charset="0"/>
              </a:rPr>
              <a:t>like </a:t>
            </a:r>
            <a:r>
              <a:rPr lang="en-IN" sz="1600" dirty="0" err="1" smtClean="0">
                <a:latin typeface="Times New Roman" pitchFamily="18" charset="0"/>
                <a:cs typeface="Times New Roman" pitchFamily="18" charset="0"/>
              </a:rPr>
              <a:t>Trehalose</a:t>
            </a:r>
            <a:r>
              <a:rPr lang="en-IN" sz="1600" dirty="0" smtClean="0">
                <a:latin typeface="Times New Roman" pitchFamily="18" charset="0"/>
                <a:cs typeface="Times New Roman" pitchFamily="18" charset="0"/>
              </a:rPr>
              <a:t>, a  disaccharide is  </a:t>
            </a:r>
            <a:r>
              <a:rPr lang="en-IN" sz="1600" dirty="0">
                <a:latin typeface="Times New Roman" pitchFamily="18" charset="0"/>
                <a:cs typeface="Times New Roman" pitchFamily="18" charset="0"/>
              </a:rPr>
              <a:t>the  most  </a:t>
            </a:r>
            <a:r>
              <a:rPr lang="en-IN" sz="1600" dirty="0" smtClean="0">
                <a:latin typeface="Times New Roman" pitchFamily="18" charset="0"/>
                <a:cs typeface="Times New Roman" pitchFamily="18" charset="0"/>
              </a:rPr>
              <a:t>characteristic sugar  </a:t>
            </a:r>
            <a:r>
              <a:rPr lang="en-IN" sz="1600" dirty="0">
                <a:latin typeface="Times New Roman" pitchFamily="18" charset="0"/>
                <a:cs typeface="Times New Roman" pitchFamily="18" charset="0"/>
              </a:rPr>
              <a:t>found  in  insect  </a:t>
            </a:r>
            <a:r>
              <a:rPr lang="en-IN" sz="1600" dirty="0" err="1" smtClean="0">
                <a:latin typeface="Times New Roman" pitchFamily="18" charset="0"/>
                <a:cs typeface="Times New Roman" pitchFamily="18" charset="0"/>
              </a:rPr>
              <a:t>hemolymph</a:t>
            </a:r>
            <a:r>
              <a:rPr lang="en-IN" sz="1600" dirty="0" smtClean="0">
                <a:latin typeface="Times New Roman" pitchFamily="18" charset="0"/>
                <a:cs typeface="Times New Roman" pitchFamily="18" charset="0"/>
              </a:rPr>
              <a:t>; Glucose </a:t>
            </a:r>
            <a:r>
              <a:rPr lang="en-IN" sz="1600" dirty="0">
                <a:latin typeface="Times New Roman" pitchFamily="18" charset="0"/>
                <a:cs typeface="Times New Roman" pitchFamily="18" charset="0"/>
              </a:rPr>
              <a:t>is also often present, usually </a:t>
            </a:r>
            <a:r>
              <a:rPr lang="en-IN" sz="1600" dirty="0" smtClean="0">
                <a:latin typeface="Times New Roman" pitchFamily="18" charset="0"/>
                <a:cs typeface="Times New Roman" pitchFamily="18" charset="0"/>
              </a:rPr>
              <a:t>in much </a:t>
            </a:r>
            <a:r>
              <a:rPr lang="en-IN" sz="1600" dirty="0">
                <a:latin typeface="Times New Roman" pitchFamily="18" charset="0"/>
                <a:cs typeface="Times New Roman" pitchFamily="18" charset="0"/>
              </a:rPr>
              <a:t>lower </a:t>
            </a:r>
            <a:r>
              <a:rPr lang="en-IN" sz="1600" dirty="0" smtClean="0">
                <a:latin typeface="Times New Roman" pitchFamily="18" charset="0"/>
                <a:cs typeface="Times New Roman" pitchFamily="18" charset="0"/>
              </a:rPr>
              <a:t>concentrations; other carbohydrates </a:t>
            </a:r>
            <a:r>
              <a:rPr lang="en-IN" sz="1600" dirty="0">
                <a:latin typeface="Times New Roman" pitchFamily="18" charset="0"/>
                <a:cs typeface="Times New Roman" pitchFamily="18" charset="0"/>
              </a:rPr>
              <a:t>are </a:t>
            </a:r>
            <a:r>
              <a:rPr lang="en-IN" sz="1600" dirty="0" smtClean="0">
                <a:latin typeface="Times New Roman" pitchFamily="18" charset="0"/>
                <a:cs typeface="Times New Roman" pitchFamily="18" charset="0"/>
              </a:rPr>
              <a:t>such as </a:t>
            </a:r>
            <a:r>
              <a:rPr lang="en-IN" sz="1600" dirty="0" err="1">
                <a:latin typeface="Times New Roman" pitchFamily="18" charset="0"/>
                <a:cs typeface="Times New Roman" pitchFamily="18" charset="0"/>
              </a:rPr>
              <a:t>hexosamines</a:t>
            </a:r>
            <a:r>
              <a:rPr lang="en-IN" sz="1600" dirty="0">
                <a:latin typeface="Times New Roman" pitchFamily="18" charset="0"/>
                <a:cs typeface="Times New Roman" pitchFamily="18" charset="0"/>
              </a:rPr>
              <a:t> involved in chitin synthesis </a:t>
            </a:r>
            <a:r>
              <a:rPr lang="en-IN" sz="1600" dirty="0" smtClean="0">
                <a:latin typeface="Times New Roman" pitchFamily="18" charset="0"/>
                <a:cs typeface="Times New Roman" pitchFamily="18" charset="0"/>
              </a:rPr>
              <a:t>and, sometimes</a:t>
            </a:r>
            <a:r>
              <a:rPr lang="en-IN" sz="1600" dirty="0">
                <a:latin typeface="Times New Roman" pitchFamily="18" charset="0"/>
                <a:cs typeface="Times New Roman" pitchFamily="18" charset="0"/>
              </a:rPr>
              <a:t>, the sugar alcohol, </a:t>
            </a:r>
            <a:r>
              <a:rPr lang="en-IN" sz="1600" dirty="0" smtClean="0">
                <a:latin typeface="Times New Roman" pitchFamily="18" charset="0"/>
                <a:cs typeface="Times New Roman" pitchFamily="18" charset="0"/>
              </a:rPr>
              <a:t>inositol is also present </a:t>
            </a:r>
          </a:p>
          <a:p>
            <a:pPr marL="285750" indent="-28575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IN" sz="1600" dirty="0" smtClean="0">
                <a:latin typeface="Times New Roman" pitchFamily="18" charset="0"/>
                <a:cs typeface="Times New Roman" pitchFamily="18" charset="0"/>
              </a:rPr>
              <a:t>Glycerol or </a:t>
            </a:r>
            <a:r>
              <a:rPr lang="en-IN" sz="1600" dirty="0" err="1" smtClean="0">
                <a:latin typeface="Times New Roman" pitchFamily="18" charset="0"/>
                <a:cs typeface="Times New Roman" pitchFamily="18" charset="0"/>
              </a:rPr>
              <a:t>Mannitol</a:t>
            </a:r>
            <a:r>
              <a:rPr lang="en-IN" sz="1600" dirty="0" smtClean="0">
                <a:latin typeface="Times New Roman" pitchFamily="18" charset="0"/>
                <a:cs typeface="Times New Roman" pitchFamily="18" charset="0"/>
              </a:rPr>
              <a:t> is </a:t>
            </a:r>
            <a:r>
              <a:rPr lang="en-IN" sz="1600" dirty="0">
                <a:latin typeface="Times New Roman" pitchFamily="18" charset="0"/>
                <a:cs typeface="Times New Roman" pitchFamily="18" charset="0"/>
              </a:rPr>
              <a:t>probably always present, and, in insects able </a:t>
            </a:r>
            <a:r>
              <a:rPr lang="en-IN" sz="1600" dirty="0" smtClean="0">
                <a:latin typeface="Times New Roman" pitchFamily="18" charset="0"/>
                <a:cs typeface="Times New Roman" pitchFamily="18" charset="0"/>
              </a:rPr>
              <a:t>to tolerate  </a:t>
            </a:r>
            <a:r>
              <a:rPr lang="en-IN" sz="1600" dirty="0">
                <a:latin typeface="Times New Roman" pitchFamily="18" charset="0"/>
                <a:cs typeface="Times New Roman" pitchFamily="18" charset="0"/>
              </a:rPr>
              <a:t>freezing, the  concentration  may  be  very  </a:t>
            </a:r>
            <a:r>
              <a:rPr lang="en-IN" sz="1600" dirty="0" smtClean="0">
                <a:latin typeface="Times New Roman" pitchFamily="18" charset="0"/>
                <a:cs typeface="Times New Roman" pitchFamily="18" charset="0"/>
              </a:rPr>
              <a:t>high</a:t>
            </a:r>
          </a:p>
          <a:p>
            <a:pPr marL="285750" indent="-28575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IN" sz="1600" dirty="0">
                <a:latin typeface="Times New Roman" pitchFamily="18" charset="0"/>
                <a:cs typeface="Times New Roman" pitchFamily="18" charset="0"/>
              </a:rPr>
              <a:t>The concentration of lipids in the </a:t>
            </a:r>
            <a:r>
              <a:rPr lang="en-IN" sz="1600" dirty="0" err="1">
                <a:latin typeface="Times New Roman" pitchFamily="18" charset="0"/>
                <a:cs typeface="Times New Roman" pitchFamily="18" charset="0"/>
              </a:rPr>
              <a:t>hemolymph</a:t>
            </a:r>
            <a:r>
              <a:rPr lang="en-IN" sz="1600" dirty="0">
                <a:latin typeface="Times New Roman" pitchFamily="18" charset="0"/>
                <a:cs typeface="Times New Roman" pitchFamily="18" charset="0"/>
              </a:rPr>
              <a:t> generally  varies  between  about  1  and  5 </a:t>
            </a:r>
            <a:r>
              <a:rPr lang="en-IN" sz="1600" dirty="0" smtClean="0">
                <a:latin typeface="Times New Roman" pitchFamily="18" charset="0"/>
                <a:cs typeface="Times New Roman" pitchFamily="18" charset="0"/>
              </a:rPr>
              <a:t>mg per ml, </a:t>
            </a:r>
            <a:r>
              <a:rPr lang="en-IN" sz="1600" dirty="0">
                <a:latin typeface="Times New Roman" pitchFamily="18" charset="0"/>
                <a:cs typeface="Times New Roman" pitchFamily="18" charset="0"/>
              </a:rPr>
              <a:t>but  </a:t>
            </a:r>
            <a:r>
              <a:rPr lang="en-IN" sz="1600" dirty="0" smtClean="0">
                <a:latin typeface="Times New Roman" pitchFamily="18" charset="0"/>
                <a:cs typeface="Times New Roman" pitchFamily="18" charset="0"/>
              </a:rPr>
              <a:t>values approaching </a:t>
            </a:r>
            <a:r>
              <a:rPr lang="en-IN" sz="1600" dirty="0">
                <a:latin typeface="Times New Roman" pitchFamily="18" charset="0"/>
                <a:cs typeface="Times New Roman" pitchFamily="18" charset="0"/>
              </a:rPr>
              <a:t>15 </a:t>
            </a:r>
            <a:r>
              <a:rPr lang="en-IN" sz="1600" dirty="0" smtClean="0">
                <a:latin typeface="Times New Roman" pitchFamily="18" charset="0"/>
                <a:cs typeface="Times New Roman" pitchFamily="18" charset="0"/>
              </a:rPr>
              <a:t>mg per ml are </a:t>
            </a:r>
            <a:r>
              <a:rPr lang="en-IN" sz="1600" dirty="0">
                <a:latin typeface="Times New Roman" pitchFamily="18" charset="0"/>
                <a:cs typeface="Times New Roman" pitchFamily="18" charset="0"/>
              </a:rPr>
              <a:t>achieved in insects, such </a:t>
            </a:r>
            <a:r>
              <a:rPr lang="en-IN" sz="1600" dirty="0" smtClean="0">
                <a:latin typeface="Times New Roman" pitchFamily="18" charset="0"/>
                <a:cs typeface="Times New Roman" pitchFamily="18" charset="0"/>
              </a:rPr>
              <a:t>as </a:t>
            </a:r>
            <a:r>
              <a:rPr lang="en-IN" sz="1600" dirty="0" err="1" smtClean="0">
                <a:latin typeface="Times New Roman" pitchFamily="18" charset="0"/>
                <a:cs typeface="Times New Roman" pitchFamily="18" charset="0"/>
              </a:rPr>
              <a:t>Locusta</a:t>
            </a:r>
            <a:r>
              <a:rPr lang="en-IN" sz="1600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IN" sz="1600" dirty="0" err="1">
                <a:latin typeface="Times New Roman" pitchFamily="18" charset="0"/>
                <a:cs typeface="Times New Roman" pitchFamily="18" charset="0"/>
              </a:rPr>
              <a:t>Manduca</a:t>
            </a:r>
            <a:r>
              <a:rPr lang="en-IN" sz="1600" dirty="0">
                <a:latin typeface="Times New Roman" pitchFamily="18" charset="0"/>
                <a:cs typeface="Times New Roman" pitchFamily="18" charset="0"/>
              </a:rPr>
              <a:t>, that  use  lipids  as  fuels  for flight.</a:t>
            </a:r>
          </a:p>
          <a:p>
            <a:pPr marL="285750" indent="-28575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IN" sz="1600" dirty="0">
                <a:latin typeface="Times New Roman" pitchFamily="18" charset="0"/>
                <a:cs typeface="Times New Roman" pitchFamily="18" charset="0"/>
              </a:rPr>
              <a:t>Most  of the  lipid  is  in  the  form  of </a:t>
            </a:r>
            <a:r>
              <a:rPr lang="en-IN" sz="1600" dirty="0" err="1" smtClean="0">
                <a:latin typeface="Times New Roman" pitchFamily="18" charset="0"/>
                <a:cs typeface="Times New Roman" pitchFamily="18" charset="0"/>
              </a:rPr>
              <a:t>diacylglycerols</a:t>
            </a:r>
            <a:r>
              <a:rPr lang="en-IN" sz="1600" dirty="0" smtClean="0">
                <a:latin typeface="Times New Roman" pitchFamily="18" charset="0"/>
                <a:cs typeface="Times New Roman" pitchFamily="18" charset="0"/>
              </a:rPr>
              <a:t>; these  components  </a:t>
            </a:r>
            <a:r>
              <a:rPr lang="en-IN" sz="1600" dirty="0">
                <a:latin typeface="Times New Roman" pitchFamily="18" charset="0"/>
                <a:cs typeface="Times New Roman" pitchFamily="18" charset="0"/>
              </a:rPr>
              <a:t>are  normally  carried  </a:t>
            </a:r>
            <a:r>
              <a:rPr lang="en-IN" sz="1600" dirty="0" smtClean="0">
                <a:latin typeface="Times New Roman" pitchFamily="18" charset="0"/>
                <a:cs typeface="Times New Roman" pitchFamily="18" charset="0"/>
              </a:rPr>
              <a:t>by </a:t>
            </a:r>
            <a:r>
              <a:rPr lang="en-IN" sz="1600" dirty="0" err="1" smtClean="0">
                <a:latin typeface="Times New Roman" pitchFamily="18" charset="0"/>
                <a:cs typeface="Times New Roman" pitchFamily="18" charset="0"/>
              </a:rPr>
              <a:t>lipophorins</a:t>
            </a:r>
            <a:endParaRPr lang="en-IN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IN" sz="1600" dirty="0" smtClean="0">
                <a:latin typeface="Times New Roman" pitchFamily="18" charset="0"/>
                <a:cs typeface="Times New Roman" pitchFamily="18" charset="0"/>
              </a:rPr>
              <a:t>Organic  </a:t>
            </a:r>
            <a:r>
              <a:rPr lang="en-IN" sz="1600" dirty="0">
                <a:latin typeface="Times New Roman" pitchFamily="18" charset="0"/>
                <a:cs typeface="Times New Roman" pitchFamily="18" charset="0"/>
              </a:rPr>
              <a:t>acids  </a:t>
            </a:r>
            <a:r>
              <a:rPr lang="en-IN" sz="1600" dirty="0" smtClean="0">
                <a:latin typeface="Times New Roman" pitchFamily="18" charset="0"/>
                <a:cs typeface="Times New Roman" pitchFamily="18" charset="0"/>
              </a:rPr>
              <a:t>like citrate, </a:t>
            </a:r>
            <a:r>
              <a:rPr lang="el-GR" sz="1600" dirty="0" smtClean="0"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n-IN" sz="16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IN" sz="1600" dirty="0" err="1" smtClean="0">
                <a:latin typeface="Times New Roman" pitchFamily="18" charset="0"/>
                <a:cs typeface="Times New Roman" pitchFamily="18" charset="0"/>
              </a:rPr>
              <a:t>ketoglutarate</a:t>
            </a:r>
            <a:r>
              <a:rPr lang="en-IN" sz="1600" dirty="0" smtClean="0">
                <a:latin typeface="Times New Roman" pitchFamily="18" charset="0"/>
                <a:cs typeface="Times New Roman" pitchFamily="18" charset="0"/>
              </a:rPr>
              <a:t>, succinate  </a:t>
            </a:r>
            <a:r>
              <a:rPr lang="en-IN" sz="1600" dirty="0">
                <a:latin typeface="Times New Roman" pitchFamily="18" charset="0"/>
                <a:cs typeface="Times New Roman" pitchFamily="18" charset="0"/>
              </a:rPr>
              <a:t>and  </a:t>
            </a:r>
            <a:r>
              <a:rPr lang="en-IN" sz="1600" dirty="0" smtClean="0">
                <a:latin typeface="Times New Roman" pitchFamily="18" charset="0"/>
                <a:cs typeface="Times New Roman" pitchFamily="18" charset="0"/>
              </a:rPr>
              <a:t>malate are also present</a:t>
            </a:r>
            <a:endParaRPr lang="en-IN" sz="1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2992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 smtClean="0"/>
              <a:t>Thank U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673906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979</TotalTime>
  <Words>884</Words>
  <Application>Microsoft Office PowerPoint</Application>
  <PresentationFormat>On-screen Show (4:3)</PresentationFormat>
  <Paragraphs>42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Thank U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Physiology and biochemistry of haemolymph, haemocytes and their function</dc:title>
  <dc:creator>HP</dc:creator>
  <cp:lastModifiedBy>HP</cp:lastModifiedBy>
  <cp:revision>42</cp:revision>
  <dcterms:created xsi:type="dcterms:W3CDTF">2020-10-25T01:07:09Z</dcterms:created>
  <dcterms:modified xsi:type="dcterms:W3CDTF">2021-12-10T01:53:23Z</dcterms:modified>
</cp:coreProperties>
</file>